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464" r:id="rId2"/>
    <p:sldId id="490" r:id="rId3"/>
    <p:sldId id="484" r:id="rId4"/>
    <p:sldId id="491" r:id="rId5"/>
    <p:sldId id="492" r:id="rId6"/>
    <p:sldId id="488" r:id="rId7"/>
    <p:sldId id="494" r:id="rId8"/>
    <p:sldId id="495" r:id="rId9"/>
    <p:sldId id="496" r:id="rId10"/>
    <p:sldId id="497" r:id="rId11"/>
    <p:sldId id="498" r:id="rId12"/>
    <p:sldId id="499" r:id="rId13"/>
  </p:sldIdLst>
  <p:sldSz cx="9144000" cy="6858000" type="letter"/>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2" autoAdjust="0"/>
    <p:restoredTop sz="94660"/>
  </p:normalViewPr>
  <p:slideViewPr>
    <p:cSldViewPr snapToGrid="0" showGuides="1">
      <p:cViewPr varScale="1">
        <p:scale>
          <a:sx n="74" d="100"/>
          <a:sy n="74" d="100"/>
        </p:scale>
        <p:origin x="-384" y="-102"/>
      </p:cViewPr>
      <p:guideLst>
        <p:guide orient="horz" pos="2176"/>
        <p:guide pos="2870"/>
      </p:guideLst>
    </p:cSldViewPr>
  </p:slideViewPr>
  <p:notesTextViewPr>
    <p:cViewPr>
      <p:scale>
        <a:sx n="1" d="1"/>
        <a:sy n="1" d="1"/>
      </p:scale>
      <p:origin x="0" y="0"/>
    </p:cViewPr>
  </p:notesText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3EFD42F7-718C-4B98-AAEC-167E6DDD60A7}" type="datetimeFigureOut">
              <a:rPr lang="en-US" altLang="en-US" strike="noStrike" noProof="1" smtClean="0">
                <a:latin typeface="+mn-lt"/>
                <a:ea typeface="+mn-ea"/>
                <a:cs typeface="+mn-cs"/>
              </a:rPr>
              <a:pPr fontAlgn="auto"/>
              <a:t>7/14/2019</a:t>
            </a:fld>
            <a:endParaRPr lang="en-US" strike="noStrike" noProof="1"/>
          </a:p>
        </p:txBody>
      </p:sp>
      <p:sp>
        <p:nvSpPr>
          <p:cNvPr id="2052"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Notes Placeholder 4"/>
          <p:cNvSpPr>
            <a:spLocks noGrp="1"/>
          </p:cNvSpPr>
          <p:nvPr>
            <p:ph type="body" sz="quarter"/>
          </p:nvPr>
        </p:nvSpPr>
        <p:spPr>
          <a:xfrm>
            <a:off x="685800" y="4400550"/>
            <a:ext cx="5486400" cy="3600450"/>
          </a:xfrm>
          <a:prstGeom prst="rect">
            <a:avLst/>
          </a:prstGeom>
          <a:noFill/>
          <a:ln w="9525">
            <a:noFill/>
          </a:ln>
        </p:spPr>
        <p:txBody>
          <a:bodyPr anchor="t"/>
          <a:lstStyle/>
          <a:p>
            <a:pPr lvl="0"/>
            <a:r>
              <a:rPr lang="en-US" altLang="en-US"/>
              <a:t>Click to edit Master text styles</a:t>
            </a:r>
          </a:p>
          <a:p>
            <a:pPr lvl="1" indent="0"/>
            <a:r>
              <a:rPr lang="en-US" altLang="en-US"/>
              <a:t>Second level</a:t>
            </a:r>
          </a:p>
          <a:p>
            <a:pPr lvl="2" indent="0"/>
            <a:r>
              <a:rPr lang="en-US" altLang="en-US"/>
              <a:t>Third level</a:t>
            </a:r>
          </a:p>
          <a:p>
            <a:pPr lvl="3" indent="0"/>
            <a:r>
              <a:rPr lang="en-US" altLang="en-US"/>
              <a:t>Fourth level</a:t>
            </a:r>
          </a:p>
          <a:p>
            <a:pPr lvl="4" indent="0"/>
            <a:r>
              <a:rPr lang="en-US" altLang="en-US"/>
              <a:t>Fifth level</a:t>
            </a: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21B2AA4F-B828-4D7C-AFD3-893933DAFCB4}"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2" y="1122365"/>
            <a:ext cx="6858010" cy="2387603"/>
          </a:xfrm>
        </p:spPr>
        <p:txBody>
          <a:bodyPr anchor="b"/>
          <a:lstStyle>
            <a:lvl1pPr algn="ctr">
              <a:defRPr sz="60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2" y="36020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12" cy="2852741"/>
          </a:xfrm>
        </p:spPr>
        <p:txBody>
          <a:bodyPr anchor="b"/>
          <a:lstStyle>
            <a:lvl1pPr>
              <a:defRPr sz="60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70"/>
            <a:ext cx="7886712" cy="150018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en-US" strike="noStrike" noProof="1" smtClean="0"/>
              <a:t>Click to edit Master text styles</a:t>
            </a:r>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28651"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Content Placeholder 3"/>
          <p:cNvSpPr>
            <a:spLocks noGrp="1"/>
          </p:cNvSpPr>
          <p:nvPr>
            <p:ph sz="half" idx="2"/>
          </p:nvPr>
        </p:nvSpPr>
        <p:spPr>
          <a:xfrm>
            <a:off x="4629157"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6"/>
            <a:ext cx="7886712" cy="1325565"/>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2" y="1681165"/>
            <a:ext cx="3868346"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4" name="Content Placeholder 3"/>
          <p:cNvSpPr>
            <a:spLocks noGrp="1"/>
          </p:cNvSpPr>
          <p:nvPr>
            <p:ph sz="half" idx="2"/>
          </p:nvPr>
        </p:nvSpPr>
        <p:spPr>
          <a:xfrm>
            <a:off x="629842" y="2505079"/>
            <a:ext cx="3868346"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7" y="1681165"/>
            <a:ext cx="3887397"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6" name="Content Placeholder 5"/>
          <p:cNvSpPr>
            <a:spLocks noGrp="1"/>
          </p:cNvSpPr>
          <p:nvPr>
            <p:ph sz="quarter" idx="4"/>
          </p:nvPr>
        </p:nvSpPr>
        <p:spPr>
          <a:xfrm>
            <a:off x="4629157" y="2505079"/>
            <a:ext cx="3887397"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7" name="Date Placeholder 6"/>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7" y="987426"/>
            <a:ext cx="4629157" cy="487363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7" y="987426"/>
            <a:ext cx="4629157" cy="48736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5" y="365126"/>
            <a:ext cx="1971678" cy="5811846"/>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28651" y="365126"/>
            <a:ext cx="5800734" cy="5811846"/>
          </a:xfrm>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365125"/>
            <a:ext cx="7886700" cy="1325563"/>
          </a:xfrm>
          <a:prstGeom prst="rect">
            <a:avLst/>
          </a:prstGeom>
          <a:noFill/>
          <a:ln w="9525">
            <a:noFill/>
          </a:ln>
        </p:spPr>
        <p:txBody>
          <a:bodyPr anchor="ctr"/>
          <a:lstStyle/>
          <a:p>
            <a:pPr lvl="0"/>
            <a:r>
              <a:rPr lang="en-US" altLang="en-US"/>
              <a:t>Click to edit Master title style</a:t>
            </a:r>
          </a:p>
        </p:txBody>
      </p:sp>
      <p:sp>
        <p:nvSpPr>
          <p:cNvPr id="1027" name="Text Placeholder 2"/>
          <p:cNvSpPr>
            <a:spLocks noGrp="1"/>
          </p:cNvSpPr>
          <p:nvPr>
            <p:ph type="body"/>
          </p:nvPr>
        </p:nvSpPr>
        <p:spPr>
          <a:xfrm>
            <a:off x="628650" y="1825625"/>
            <a:ext cx="7886700" cy="4351338"/>
          </a:xfrm>
          <a:prstGeom prst="rect">
            <a:avLst/>
          </a:prstGeom>
          <a:noFill/>
          <a:ln w="9525">
            <a:noFill/>
          </a:ln>
        </p:spPr>
        <p:txBody>
          <a:bodyPr anchor="t"/>
          <a:lstStyle/>
          <a:p>
            <a:pPr lvl="0" indent="-228600"/>
            <a:r>
              <a:rPr lang="en-US" altLang="en-US"/>
              <a:t>Click to edit Master text styles</a:t>
            </a:r>
          </a:p>
          <a:p>
            <a:pPr lvl="1" indent="-228600"/>
            <a:r>
              <a:rPr lang="en-US" altLang="en-US"/>
              <a:t>Second level</a:t>
            </a:r>
          </a:p>
          <a:p>
            <a:pPr lvl="2" indent="-228600"/>
            <a:r>
              <a:rPr lang="en-US" altLang="en-US"/>
              <a:t>Third level</a:t>
            </a:r>
          </a:p>
          <a:p>
            <a:pPr lvl="3" indent="-228600"/>
            <a:r>
              <a:rPr lang="en-US" altLang="en-US"/>
              <a:t>Fourth level</a:t>
            </a:r>
          </a:p>
          <a:p>
            <a:pPr lvl="4" indent="-228600"/>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FDE934FF-F4E1-47C5-9CA5-30A81DDE2BE4}" type="datetimeFigureOut">
              <a:rPr lang="en-US" altLang="en-US" strike="noStrike" noProof="1" smtClean="0">
                <a:latin typeface="+mn-lt"/>
                <a:ea typeface="+mn-ea"/>
                <a:cs typeface="+mn-cs"/>
              </a:rPr>
              <a:pPr fontAlgn="auto"/>
              <a:t>7/14/2019</a:t>
            </a:fld>
            <a:endParaRPr 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On the Heart</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374448" y="2383554"/>
            <a:ext cx="8408942" cy="2862322"/>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But the LORD said unto Samuel, Look not on his countenance, or on the height of his stature; because I have refused him: for the LORD seeth not as man seeth; for man looketh on the outward appearance, but the LORD looketh on the heart.</a:t>
            </a:r>
            <a:r>
              <a:rPr lang="en-US" altLang="en-US" sz="3000" b="1" dirty="0" smtClean="0">
                <a:solidFill>
                  <a:srgbClr val="002060"/>
                </a:solidFill>
                <a:latin typeface="Arial" panose="020B0604020202020204" pitchFamily="34" charset="0"/>
                <a:sym typeface="SimSun" panose="02010600030101010101" pitchFamily="2" charset="-122"/>
              </a:rPr>
              <a:t>” ―1 Samuel 16:7</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 On Things Man Does Not</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374448" y="2383554"/>
            <a:ext cx="8408942" cy="3323987"/>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The Pharisees, who were lovers of money, also heard all these things, and they scoffed at Him. He said to them, ‘You are those who justify yourselves in the sight of men, but God knows your hearts. For that which is exalted among men is an abomination in the sight of God.</a:t>
            </a:r>
            <a:r>
              <a:rPr lang="en-US" altLang="en-US" sz="3000" b="1" dirty="0" smtClean="0">
                <a:solidFill>
                  <a:srgbClr val="002060"/>
                </a:solidFill>
                <a:latin typeface="Arial" panose="020B0604020202020204" pitchFamily="34" charset="0"/>
                <a:sym typeface="SimSun" panose="02010600030101010101" pitchFamily="2" charset="-122"/>
              </a:rPr>
              <a:t>” ―Luke 16:14-15</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On Our Character</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143415"/>
            <a:ext cx="8135937" cy="332398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beside this, giving all diligence, add to your faith virtue; and to virtue knowledge; And to knowledge temperance; and to temperance patience; and to patience godliness; And to godliness brotherly kindness; and to brotherly kindness charity.</a:t>
            </a:r>
            <a:r>
              <a:rPr lang="en-US" altLang="en-US" sz="3000" b="1" dirty="0" smtClean="0">
                <a:solidFill>
                  <a:srgbClr val="002060"/>
                </a:solidFill>
                <a:latin typeface="Arial" panose="020B0604020202020204" pitchFamily="34" charset="0"/>
                <a:sym typeface="SimSun" panose="02010600030101010101" pitchFamily="2" charset="-122"/>
              </a:rPr>
              <a:t>” ―2 Peter 1:5-7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2623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Colossians 3:12-15</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On Our Zeal</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374448" y="2988867"/>
            <a:ext cx="8408942" cy="1015663"/>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not lagging in diligence; fervent in spirit; serving the Lord;</a:t>
            </a:r>
            <a:r>
              <a:rPr lang="en-US" altLang="en-US" sz="3000" b="1" dirty="0" smtClean="0">
                <a:solidFill>
                  <a:srgbClr val="002060"/>
                </a:solidFill>
                <a:latin typeface="Arial" panose="020B0604020202020204" pitchFamily="34" charset="0"/>
                <a:sym typeface="SimSun" panose="02010600030101010101" pitchFamily="2" charset="-122"/>
              </a:rPr>
              <a:t>” ―Romans 12:11</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On Our Thoughts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374448" y="2872956"/>
            <a:ext cx="8408942" cy="1477328"/>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Repent therefore of this thy wickedness, and pray God, if perhaps the thought of thine heart may be forgiven thee.</a:t>
            </a:r>
            <a:r>
              <a:rPr lang="en-US" altLang="en-US" sz="3000" b="1" dirty="0" smtClean="0">
                <a:solidFill>
                  <a:srgbClr val="002060"/>
                </a:solidFill>
                <a:latin typeface="Arial" panose="020B0604020202020204" pitchFamily="34" charset="0"/>
                <a:sym typeface="SimSun" panose="02010600030101010101" pitchFamily="2" charset="-122"/>
              </a:rPr>
              <a:t>” ―Acts 8:22</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On Our Motives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821440"/>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But they do all their works to be seen by men. They make their phylacteries broad and enlarge the fringes of their garments,</a:t>
            </a:r>
            <a:r>
              <a:rPr lang="en-US" altLang="en-US" sz="3000" b="1" dirty="0" smtClean="0">
                <a:solidFill>
                  <a:srgbClr val="002060"/>
                </a:solidFill>
                <a:latin typeface="Arial" panose="020B0604020202020204" pitchFamily="34" charset="0"/>
                <a:sym typeface="SimSun" panose="02010600030101010101" pitchFamily="2" charset="-122"/>
              </a:rPr>
              <a:t>” ―Matthew 23:5</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At How We Pray</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426753"/>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In praying, don’t use vain repetitions as the Gentiles do; for they think that they will be heard for their much speaking.</a:t>
            </a:r>
            <a:r>
              <a:rPr lang="en-US" altLang="en-US" sz="3000" b="1" dirty="0" smtClean="0">
                <a:solidFill>
                  <a:srgbClr val="002060"/>
                </a:solidFill>
                <a:latin typeface="Arial" panose="020B0604020202020204" pitchFamily="34" charset="0"/>
                <a:sym typeface="SimSun" panose="02010600030101010101" pitchFamily="2" charset="-122"/>
              </a:rPr>
              <a:t>” ―Matthew 6:7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39118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6:5-6</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At How We Sing</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41134"/>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speaking to one another in psalms, hymns, and spiritual songs; singing and making melody in your heart to the Lord,</a:t>
            </a:r>
            <a:r>
              <a:rPr lang="en-US" altLang="en-US" sz="3000" b="1" dirty="0" smtClean="0">
                <a:solidFill>
                  <a:srgbClr val="002060"/>
                </a:solidFill>
                <a:latin typeface="Arial" panose="020B0604020202020204" pitchFamily="34" charset="0"/>
                <a:sym typeface="SimSun" panose="02010600030101010101" pitchFamily="2" charset="-122"/>
              </a:rPr>
              <a:t>” ―Ephesians 5:19</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173017"/>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Colossians 3:16</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At How We Give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821440"/>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Let each man give according as he has determined in his heart, not grudgingly or under compulsion, for God loves a cheerful giver.</a:t>
            </a:r>
            <a:r>
              <a:rPr lang="en-US" altLang="en-US" sz="3000" b="1" dirty="0" smtClean="0">
                <a:solidFill>
                  <a:srgbClr val="002060"/>
                </a:solidFill>
                <a:latin typeface="Arial" panose="020B0604020202020204" pitchFamily="34" charset="0"/>
                <a:sym typeface="SimSun" panose="02010600030101010101" pitchFamily="2" charset="-122"/>
              </a:rPr>
              <a:t>” ―2 Corinthians 9:7</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At How We Partake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41134"/>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Wherefore whosoever shall eat the bread or drink the cup of the Lord in an unworthy manner, shall be guilty of the body and the blood of the Lord.</a:t>
            </a:r>
            <a:r>
              <a:rPr lang="en-US" altLang="en-US" sz="3000" b="1" dirty="0" smtClean="0">
                <a:solidFill>
                  <a:srgbClr val="002060"/>
                </a:solidFill>
                <a:latin typeface="Arial" panose="020B0604020202020204" pitchFamily="34" charset="0"/>
                <a:sym typeface="SimSun" panose="02010600030101010101" pitchFamily="2" charset="-122"/>
              </a:rPr>
              <a:t>” ―1 Corinthians 11:27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5173017"/>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Corinthians 11:28-29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At How We Hear</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821440"/>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Those in the good ground, these are those who with an honest and good heart, having heard the Word, hold it tightly, and produce fruit with perseverance.</a:t>
            </a:r>
            <a:r>
              <a:rPr lang="en-US" altLang="en-US" sz="3000" b="1" dirty="0" smtClean="0">
                <a:solidFill>
                  <a:srgbClr val="002060"/>
                </a:solidFill>
                <a:latin typeface="Arial" panose="020B0604020202020204" pitchFamily="34" charset="0"/>
                <a:sym typeface="SimSun" panose="02010600030101010101" pitchFamily="2" charset="-122"/>
              </a:rPr>
              <a:t>” ―Luke 8:15</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LORD Looks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On the Heart</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374448" y="2383554"/>
            <a:ext cx="8408942" cy="2862322"/>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But the LORD said unto Samuel, Look not on his countenance, or on the height of his stature; because I have refused him: for the LORD seeth not as man seeth; for man looketh on the outward appearance, but the LORD looketh on the heart.</a:t>
            </a:r>
            <a:r>
              <a:rPr lang="en-US" altLang="en-US" sz="3000" b="1" dirty="0" smtClean="0">
                <a:solidFill>
                  <a:srgbClr val="002060"/>
                </a:solidFill>
                <a:latin typeface="Arial" panose="020B0604020202020204" pitchFamily="34" charset="0"/>
                <a:sym typeface="SimSun" panose="02010600030101010101" pitchFamily="2" charset="-122"/>
              </a:rPr>
              <a:t>” ―1 Samuel 16:7</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TotalTime>
  <Words>513</Words>
  <Application>Microsoft Office PowerPoint</Application>
  <PresentationFormat>Letter Paper (8.5x11 in)</PresentationFormat>
  <Paragraphs>28</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The LORD Looks On the Heart</vt:lpstr>
      <vt:lpstr>The LORD Looks On Things Man Does Not</vt:lpstr>
      <vt:lpstr>The LORD Looks On Our Character</vt:lpstr>
      <vt:lpstr>The LORD Looks On Our Zeal</vt:lpstr>
      <vt:lpstr>The LORD Looks On Our Thoughts</vt:lpstr>
      <vt:lpstr>The LORD Looks On Our Motives</vt:lpstr>
      <vt:lpstr>The LORD Looks At How We Pray</vt:lpstr>
      <vt:lpstr>The LORD Looks At How We Sing</vt:lpstr>
      <vt:lpstr>The LORD Looks At How We Give</vt:lpstr>
      <vt:lpstr>The LORD Looks At How We Partake</vt:lpstr>
      <vt:lpstr>The LORD Looks At How We Hear</vt:lpstr>
      <vt:lpstr>The LORD Looks On the Heart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Ascended Christ</dc:title>
  <dc:creator>Michael Hickox</dc:creator>
  <cp:lastModifiedBy>David Hickox</cp:lastModifiedBy>
  <cp:revision>420</cp:revision>
  <dcterms:created xsi:type="dcterms:W3CDTF">2016-06-11T23:13:00Z</dcterms:created>
  <dcterms:modified xsi:type="dcterms:W3CDTF">2019-07-14T10:25:02Z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